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259" r:id="rId2"/>
    <p:sldId id="283" r:id="rId3"/>
    <p:sldId id="289" r:id="rId4"/>
    <p:sldId id="266" r:id="rId5"/>
    <p:sldId id="269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62" r:id="rId15"/>
    <p:sldId id="263" r:id="rId16"/>
    <p:sldId id="261" r:id="rId17"/>
    <p:sldId id="264" r:id="rId18"/>
    <p:sldId id="265" r:id="rId19"/>
    <p:sldId id="279" r:id="rId20"/>
    <p:sldId id="288" r:id="rId21"/>
    <p:sldId id="287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10"/>
    <a:srgbClr val="F90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-96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B086E-63AF-6E46-9819-3B1C0117305C}" type="datetimeFigureOut">
              <a:rPr lang="de-DE" smtClean="0"/>
              <a:t>09.01.16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156D1-8F89-0D45-929A-6DF5A0EA75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0126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27249-D31E-804D-8C3D-0E55071659F8}" type="datetimeFigureOut">
              <a:rPr lang="de-DE" smtClean="0"/>
              <a:t>09.01.16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B6EAA-7246-DE42-9DEB-7477ACF2AC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982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0:53 The </a:t>
            </a:r>
            <a:r>
              <a:rPr lang="de-DE" dirty="0" err="1" smtClean="0"/>
              <a:t>boy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endParaRPr lang="de-DE" baseline="0" dirty="0" smtClean="0"/>
          </a:p>
          <a:p>
            <a:r>
              <a:rPr lang="de-DE" dirty="0" smtClean="0"/>
              <a:t>https://</a:t>
            </a:r>
            <a:r>
              <a:rPr lang="de-DE" dirty="0" err="1" smtClean="0"/>
              <a:t>www.youtube.com</a:t>
            </a:r>
            <a:r>
              <a:rPr lang="de-DE" dirty="0" smtClean="0"/>
              <a:t>/</a:t>
            </a:r>
            <a:r>
              <a:rPr lang="de-DE" dirty="0" err="1" smtClean="0"/>
              <a:t>watch?v</a:t>
            </a:r>
            <a:r>
              <a:rPr lang="de-DE" dirty="0" smtClean="0"/>
              <a:t>=TeFRkAYb1uk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0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combination (based on best 3D error with free height):[[141 143]],error: 7.1230</a:t>
            </a:r>
          </a:p>
          <a:p>
            <a:r>
              <a:rPr lang="en-US" dirty="0" smtClean="0"/>
              <a:t>Fixed height [mm]: [2404.9351 , 1936.1593 , 1650.0000], error 2D: 45.96 3D: 45.96</a:t>
            </a:r>
          </a:p>
          <a:p>
            <a:r>
              <a:rPr lang="en-US" dirty="0" smtClean="0"/>
              <a:t>Free height [mm]:  [2401.6546 , 1971.9319 , 1632.8326], error 2D: 26.00 3D: 31.16</a:t>
            </a:r>
          </a:p>
          <a:p>
            <a:r>
              <a:rPr lang="en-US" dirty="0" smtClean="0"/>
              <a:t>Real position [mm]:[2375.6553 , 1971.5825 , 1650.0000]</a:t>
            </a:r>
          </a:p>
          <a:p>
            <a:r>
              <a:rPr lang="en-US" dirty="0" smtClean="0"/>
              <a:t>Error reference points [</a:t>
            </a:r>
            <a:r>
              <a:rPr lang="en-US" dirty="0" err="1" smtClean="0"/>
              <a:t>px</a:t>
            </a:r>
            <a:r>
              <a:rPr lang="en-US" dirty="0" smtClean="0"/>
              <a:t>]: [[  22.4882    1.3184  645.2068]]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92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B6EAA-7246-DE42-9DEB-7477ACF2AC0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9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2000" y="2514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70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5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20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244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48400" y="304401"/>
            <a:ext cx="7090800" cy="1617761"/>
          </a:xfrm>
        </p:spPr>
        <p:txBody>
          <a:bodyPr anchor="t"/>
          <a:lstStyle>
            <a:lvl1pPr algn="r">
              <a:defRPr sz="34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752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34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834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650B5BBF-7EA4-AE40-9211-F5CA64DA190C}" type="slidenum">
              <a:rPr lang="en-US"/>
              <a:pPr/>
              <a:t>‹Nr.›</a:t>
            </a:fld>
            <a:endParaRPr lang="en-US"/>
          </a:p>
        </p:txBody>
      </p:sp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228600" y="228600"/>
            <a:ext cx="8763000" cy="6553200"/>
            <a:chOff x="144" y="144"/>
            <a:chExt cx="5520" cy="4128"/>
          </a:xfrm>
        </p:grpSpPr>
        <p:sp>
          <p:nvSpPr>
            <p:cNvPr id="2056" name="Rectangle 8"/>
            <p:cNvSpPr>
              <a:spLocks noChangeArrowheads="1"/>
            </p:cNvSpPr>
            <p:nvPr/>
          </p:nvSpPr>
          <p:spPr bwMode="auto">
            <a:xfrm>
              <a:off x="1008" y="144"/>
              <a:ext cx="4656" cy="48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  <p:sp>
          <p:nvSpPr>
            <p:cNvPr id="2057" name="Rectangle 9"/>
            <p:cNvSpPr>
              <a:spLocks noChangeArrowheads="1"/>
            </p:cNvSpPr>
            <p:nvPr/>
          </p:nvSpPr>
          <p:spPr bwMode="auto">
            <a:xfrm>
              <a:off x="144" y="1104"/>
              <a:ext cx="48" cy="3168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0"/>
        <a:buChar char="u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microsoft.com/office/2007/relationships/hdphoto" Target="../media/hdphoto2.wdp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8" Type="http://schemas.openxmlformats.org/officeDocument/2006/relationships/image" Target="../media/image9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1" Type="http://schemas.microsoft.com/office/2007/relationships/hdphoto" Target="../media/hdphoto10.wdp"/><Relationship Id="rId12" Type="http://schemas.openxmlformats.org/officeDocument/2006/relationships/image" Target="../media/image24.png"/><Relationship Id="rId13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6.wdp"/><Relationship Id="rId4" Type="http://schemas.openxmlformats.org/officeDocument/2006/relationships/image" Target="../media/image20.png"/><Relationship Id="rId5" Type="http://schemas.microsoft.com/office/2007/relationships/hdphoto" Target="../media/hdphoto7.wdp"/><Relationship Id="rId6" Type="http://schemas.openxmlformats.org/officeDocument/2006/relationships/image" Target="../media/image21.png"/><Relationship Id="rId7" Type="http://schemas.microsoft.com/office/2007/relationships/hdphoto" Target="../media/hdphoto8.wdp"/><Relationship Id="rId8" Type="http://schemas.openxmlformats.org/officeDocument/2006/relationships/image" Target="../media/image22.png"/><Relationship Id="rId9" Type="http://schemas.microsoft.com/office/2007/relationships/hdphoto" Target="../media/hdphoto9.wdp"/><Relationship Id="rId10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magazine-19524962" TargetMode="External"/><Relationship Id="rId4" Type="http://schemas.openxmlformats.org/officeDocument/2006/relationships/hyperlink" Target="https://www.youtube.com/watch?v=TeFRkAYb1u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ailblazercoaching.com/2156/blind-batman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4406900"/>
            <a:ext cx="8153399" cy="1362075"/>
          </a:xfrm>
        </p:spPr>
        <p:txBody>
          <a:bodyPr>
            <a:noAutofit/>
          </a:bodyPr>
          <a:lstStyle/>
          <a:p>
            <a:pPr algn="r"/>
            <a:r>
              <a:rPr lang="de-DE" sz="2600" dirty="0"/>
              <a:t>EXPERIMENTAL SETUP OF </a:t>
            </a:r>
            <a:r>
              <a:rPr lang="de-DE" sz="2600" dirty="0" smtClean="0"/>
              <a:t>SOUND EMITTING </a:t>
            </a:r>
            <a:r>
              <a:rPr lang="de-DE" sz="2600" dirty="0"/>
              <a:t>AND PROCESSING ROBOT FOR ACOUSTIC- BASED SLAM APPLICATIONS </a:t>
            </a:r>
            <a:endParaRPr lang="de-DE" sz="2600" dirty="0">
              <a:effectLst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err="1" smtClean="0">
                <a:solidFill>
                  <a:schemeClr val="tx1"/>
                </a:solidFill>
              </a:rPr>
              <a:t>Midterm</a:t>
            </a:r>
            <a:r>
              <a:rPr lang="de-DE" sz="1800" dirty="0" smtClean="0">
                <a:solidFill>
                  <a:schemeClr val="tx1"/>
                </a:solidFill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</a:rPr>
              <a:t>Presentation</a:t>
            </a:r>
            <a:endParaRPr lang="de-DE" sz="1800" dirty="0" smtClean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Frederike </a:t>
            </a:r>
            <a:r>
              <a:rPr lang="de-DE" sz="1800" dirty="0" err="1" smtClean="0">
                <a:solidFill>
                  <a:schemeClr val="tx1"/>
                </a:solidFill>
              </a:rPr>
              <a:t>Dümbgen</a:t>
            </a:r>
            <a:endParaRPr lang="de-DE" sz="1800" dirty="0" smtClean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Semester Project LCAV</a:t>
            </a:r>
          </a:p>
          <a:p>
            <a:r>
              <a:rPr lang="de-DE" sz="1800" dirty="0" smtClean="0">
                <a:solidFill>
                  <a:schemeClr val="tx1"/>
                </a:solidFill>
              </a:rPr>
              <a:t>EPFL</a:t>
            </a:r>
            <a:endParaRPr lang="de-DE" sz="1800" dirty="0">
              <a:solidFill>
                <a:schemeClr val="tx1"/>
              </a:solidFill>
            </a:endParaRPr>
          </a:p>
          <a:p>
            <a:r>
              <a:rPr lang="de-DE" sz="1800" dirty="0" smtClean="0">
                <a:solidFill>
                  <a:schemeClr val="tx1"/>
                </a:solidFill>
              </a:rPr>
              <a:t>29.10.2015</a:t>
            </a:r>
          </a:p>
        </p:txBody>
      </p:sp>
    </p:spTree>
    <p:extLst>
      <p:ext uri="{BB962C8B-B14F-4D97-AF65-F5344CB8AC3E}">
        <p14:creationId xmlns:p14="http://schemas.microsoft.com/office/powerpoint/2010/main" val="324422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ln w="38100" cmpd="sng">
            <a:headEnd type="none" w="sm" len="sm"/>
            <a:tailEnd type="none" w="sm" len="sm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uppierung 31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3" name="Pfeil nach links und oben 32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36" name="Gerade Verbindung mit Pfeil 35"/>
          <p:cNvCxnSpPr>
            <a:endCxn id="23" idx="2"/>
          </p:cNvCxnSpPr>
          <p:nvPr/>
        </p:nvCxnSpPr>
        <p:spPr bwMode="auto">
          <a:xfrm>
            <a:off x="2667000" y="2514600"/>
            <a:ext cx="2590800" cy="6477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chemeClr val="accent2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21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accent2">
              <a:alpha val="26000"/>
            </a:schemeClr>
          </a:solidFill>
          <a:ln w="38100" cap="sq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rgbClr val="868686">
              <a:alpha val="26000"/>
            </a:srgbClr>
          </a:solidFill>
          <a:ln w="38100" cap="sq" cmpd="sng" algn="ctr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868686"/>
              </a:solidFill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2600" y="304800"/>
            <a:ext cx="7083425" cy="1600200"/>
          </a:xfrm>
        </p:spPr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868686"/>
                </a:solidFill>
              </a:rPr>
              <a:t>Visual </a:t>
            </a:r>
            <a:r>
              <a:rPr lang="de-DE" sz="2000" b="1" dirty="0" err="1">
                <a:solidFill>
                  <a:srgbClr val="868686"/>
                </a:solidFill>
              </a:rPr>
              <a:t>localization</a:t>
            </a:r>
            <a:endParaRPr lang="de-DE" sz="2000" b="1" dirty="0">
              <a:solidFill>
                <a:srgbClr val="868686"/>
              </a:solidFill>
            </a:endParaRPr>
          </a:p>
          <a:p>
            <a:pPr algn="ctr"/>
            <a:r>
              <a:rPr lang="de-DE" sz="2000" dirty="0" err="1" smtClean="0">
                <a:solidFill>
                  <a:srgbClr val="868686"/>
                </a:solidFill>
              </a:rPr>
              <a:t>ground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truth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868686"/>
                </a:solidFill>
              </a:rPr>
              <a:t>Odometry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p</a:t>
            </a:r>
            <a:r>
              <a:rPr lang="de-DE" sz="2000" dirty="0" err="1" smtClean="0">
                <a:solidFill>
                  <a:srgbClr val="868686"/>
                </a:solidFill>
              </a:rPr>
              <a:t>osition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guess</a:t>
            </a:r>
            <a:endParaRPr lang="de-DE" sz="2000" dirty="0">
              <a:solidFill>
                <a:srgbClr val="868686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868686"/>
                </a:solidFill>
              </a:rPr>
              <a:t>Sound </a:t>
            </a:r>
            <a:r>
              <a:rPr lang="de-DE" sz="2000" b="1" dirty="0" err="1" smtClean="0">
                <a:solidFill>
                  <a:srgbClr val="868686"/>
                </a:solidFill>
              </a:rPr>
              <a:t>processing</a:t>
            </a:r>
            <a:endParaRPr lang="de-DE" sz="2000" b="1" dirty="0" smtClean="0">
              <a:solidFill>
                <a:srgbClr val="868686"/>
              </a:solidFill>
            </a:endParaRPr>
          </a:p>
          <a:p>
            <a:pPr algn="ctr"/>
            <a:r>
              <a:rPr lang="de-DE" sz="2000" dirty="0" err="1">
                <a:solidFill>
                  <a:srgbClr val="868686"/>
                </a:solidFill>
              </a:rPr>
              <a:t>n</a:t>
            </a:r>
            <a:r>
              <a:rPr lang="de-DE" sz="2000" dirty="0" err="1" smtClean="0">
                <a:solidFill>
                  <a:srgbClr val="868686"/>
                </a:solidFill>
              </a:rPr>
              <a:t>ew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  <a:r>
              <a:rPr lang="de-DE" sz="2000" dirty="0" err="1" smtClean="0">
                <a:solidFill>
                  <a:srgbClr val="868686"/>
                </a:solidFill>
              </a:rPr>
              <a:t>algorithm</a:t>
            </a:r>
            <a:r>
              <a:rPr lang="de-DE" sz="2000" dirty="0" smtClean="0">
                <a:solidFill>
                  <a:srgbClr val="868686"/>
                </a:solidFill>
              </a:rPr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2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 50" descr="Screen Shot 2015-10-29 at 14.0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124200"/>
            <a:ext cx="1333500" cy="2616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PHYSICAL SETUP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Bild 3" descr="2015-10-22 17.16.2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6" t="43696" r="31917"/>
          <a:stretch/>
        </p:blipFill>
        <p:spPr>
          <a:xfrm rot="10800000">
            <a:off x="2971800" y="4724400"/>
            <a:ext cx="2438400" cy="1323100"/>
          </a:xfrm>
          <a:prstGeom prst="rect">
            <a:avLst/>
          </a:prstGeom>
        </p:spPr>
      </p:pic>
      <p:pic>
        <p:nvPicPr>
          <p:cNvPr id="3" name="Bild 2" descr="2015-10-29 13.15.10.jpe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47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79" b="12480"/>
          <a:stretch/>
        </p:blipFill>
        <p:spPr>
          <a:xfrm rot="16200000">
            <a:off x="7061282" y="2153560"/>
            <a:ext cx="1635539" cy="11384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" b="100000" l="0" r="96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1981200"/>
            <a:ext cx="2160494" cy="183642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1905000"/>
            <a:ext cx="838200" cy="838200"/>
          </a:xfrm>
          <a:prstGeom prst="rect">
            <a:avLst/>
          </a:prstGeom>
        </p:spPr>
      </p:pic>
      <p:cxnSp>
        <p:nvCxnSpPr>
          <p:cNvPr id="13" name="Gerade Verbindung 12"/>
          <p:cNvCxnSpPr/>
          <p:nvPr/>
        </p:nvCxnSpPr>
        <p:spPr bwMode="auto">
          <a:xfrm>
            <a:off x="5334000" y="2667000"/>
            <a:ext cx="685800" cy="2514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>
            <a:endCxn id="8" idx="1"/>
          </p:cNvCxnSpPr>
          <p:nvPr/>
        </p:nvCxnSpPr>
        <p:spPr bwMode="auto">
          <a:xfrm flipV="1">
            <a:off x="3276600" y="2324100"/>
            <a:ext cx="1524000" cy="7239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/>
          <p:nvPr/>
        </p:nvCxnSpPr>
        <p:spPr bwMode="auto">
          <a:xfrm flipV="1">
            <a:off x="3962400" y="3352800"/>
            <a:ext cx="2286000" cy="18288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V="1">
            <a:off x="4572000" y="3276600"/>
            <a:ext cx="1981200" cy="1981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Gerade Verbindung 25"/>
          <p:cNvCxnSpPr/>
          <p:nvPr/>
        </p:nvCxnSpPr>
        <p:spPr bwMode="auto">
          <a:xfrm flipH="1" flipV="1">
            <a:off x="5562600" y="2286000"/>
            <a:ext cx="1828800" cy="457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Gerade Verbindung 36"/>
          <p:cNvCxnSpPr/>
          <p:nvPr/>
        </p:nvCxnSpPr>
        <p:spPr bwMode="auto">
          <a:xfrm>
            <a:off x="2590800" y="3657600"/>
            <a:ext cx="685800" cy="1600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Gerade Verbindung 38"/>
          <p:cNvCxnSpPr>
            <a:endCxn id="8" idx="3"/>
          </p:cNvCxnSpPr>
          <p:nvPr/>
        </p:nvCxnSpPr>
        <p:spPr bwMode="auto">
          <a:xfrm flipH="1" flipV="1">
            <a:off x="5638800" y="2324100"/>
            <a:ext cx="1752600" cy="6477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Gerade Verbindung 41"/>
          <p:cNvCxnSpPr/>
          <p:nvPr/>
        </p:nvCxnSpPr>
        <p:spPr bwMode="auto">
          <a:xfrm flipH="1" flipV="1">
            <a:off x="5638800" y="2286000"/>
            <a:ext cx="1752600" cy="2286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Gerade Verbindung 44"/>
          <p:cNvCxnSpPr/>
          <p:nvPr/>
        </p:nvCxnSpPr>
        <p:spPr bwMode="auto">
          <a:xfrm flipH="1" flipV="1">
            <a:off x="5562600" y="2286000"/>
            <a:ext cx="1828800" cy="76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Gerade Verbindung 52"/>
          <p:cNvCxnSpPr/>
          <p:nvPr/>
        </p:nvCxnSpPr>
        <p:spPr bwMode="auto">
          <a:xfrm flipV="1">
            <a:off x="5181600" y="5029200"/>
            <a:ext cx="914400" cy="1524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3785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6002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>
                <a:solidFill>
                  <a:srgbClr val="868686"/>
                </a:solidFill>
              </a:rPr>
              <a:t>Physical</a:t>
            </a:r>
            <a:r>
              <a:rPr lang="de-DE" b="1" dirty="0" smtClean="0">
                <a:solidFill>
                  <a:srgbClr val="868686"/>
                </a:solidFill>
              </a:rPr>
              <a:t> </a:t>
            </a:r>
            <a:r>
              <a:rPr lang="de-DE" b="1" dirty="0" err="1" smtClean="0">
                <a:solidFill>
                  <a:srgbClr val="868686"/>
                </a:solidFill>
              </a:rPr>
              <a:t>setup</a:t>
            </a:r>
            <a:endParaRPr lang="de-DE" b="1" dirty="0" smtClean="0">
              <a:solidFill>
                <a:srgbClr val="868686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600200"/>
            <a:ext cx="2438400" cy="43434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38100" cap="sq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DESCRIPTION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OVERVIEW</a:t>
            </a:r>
            <a:endParaRPr lang="de-DE" dirty="0">
              <a:solidFill>
                <a:srgbClr val="868686"/>
              </a:solidFill>
            </a:endParaRPr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4841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514600"/>
            <a:ext cx="226568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Visual </a:t>
            </a:r>
            <a:r>
              <a:rPr lang="de-DE" sz="2000" b="1" dirty="0" err="1" smtClean="0"/>
              <a:t>localization</a:t>
            </a:r>
            <a:endParaRPr lang="de-DE" sz="2000" b="1" dirty="0" smtClean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8522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Odometry</a:t>
            </a:r>
            <a:endParaRPr lang="de-DE" sz="2000" b="1" dirty="0" smtClean="0"/>
          </a:p>
          <a:p>
            <a:pPr algn="ctr"/>
            <a:r>
              <a:rPr lang="de-DE" sz="2000" dirty="0" err="1"/>
              <a:t>p</a:t>
            </a:r>
            <a:r>
              <a:rPr lang="de-DE" sz="2000" dirty="0" err="1" smtClean="0"/>
              <a:t>osition</a:t>
            </a:r>
            <a:r>
              <a:rPr lang="de-DE" sz="2000" dirty="0" smtClean="0"/>
              <a:t> </a:t>
            </a:r>
            <a:r>
              <a:rPr lang="de-DE" sz="2000" dirty="0" err="1" smtClean="0"/>
              <a:t>guess</a:t>
            </a:r>
            <a:endParaRPr lang="de-DE" sz="2000" dirty="0"/>
          </a:p>
        </p:txBody>
      </p:sp>
      <p:sp>
        <p:nvSpPr>
          <p:cNvPr id="14" name="Textfeld 13"/>
          <p:cNvSpPr txBox="1"/>
          <p:nvPr/>
        </p:nvSpPr>
        <p:spPr>
          <a:xfrm>
            <a:off x="6629400" y="5189994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6245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accent2"/>
          </a:solidFill>
          <a:ln w="12700" cap="sq" cmpd="sng" algn="ctr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>
                <a:solidFill>
                  <a:srgbClr val="868686"/>
                </a:solidFill>
              </a:rPr>
              <a:t>IMPLEMENTATION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Bild 10" descr="ImageProcessing - New Page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30" b="100000" l="1299" r="99351">
                        <a14:foregroundMark x1="87338" y1="82128" x2="87338" y2="82128"/>
                        <a14:foregroundMark x1="87229" y1="58298" x2="87229" y2="58298"/>
                        <a14:foregroundMark x1="87121" y1="63404" x2="87121" y2="63404"/>
                        <a14:foregroundMark x1="87121" y1="54468" x2="87121" y2="54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377943" cy="1876425"/>
          </a:xfrm>
          <a:prstGeom prst="rect">
            <a:avLst/>
          </a:prstGeom>
        </p:spPr>
      </p:pic>
      <p:pic>
        <p:nvPicPr>
          <p:cNvPr id="13" name="Bild 12" descr="Screen Shot 2015-10-27 at 00.13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62401"/>
            <a:ext cx="1570691" cy="2017199"/>
          </a:xfrm>
          <a:prstGeom prst="rect">
            <a:avLst/>
          </a:prstGeom>
        </p:spPr>
      </p:pic>
      <p:pic>
        <p:nvPicPr>
          <p:cNvPr id="7" name="Bild 6" descr="_img13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12578" r="2554" b="8374"/>
          <a:stretch/>
        </p:blipFill>
        <p:spPr>
          <a:xfrm>
            <a:off x="2667000" y="3975653"/>
            <a:ext cx="3136349" cy="1998870"/>
          </a:xfrm>
          <a:prstGeom prst="rect">
            <a:avLst/>
          </a:prstGeom>
        </p:spPr>
      </p:pic>
      <p:pic>
        <p:nvPicPr>
          <p:cNvPr id="8" name="Bild 7" descr="_img1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12648" r="2965" b="7861"/>
          <a:stretch/>
        </p:blipFill>
        <p:spPr>
          <a:xfrm>
            <a:off x="5638800" y="3975652"/>
            <a:ext cx="3059043" cy="19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LOCALIZATION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7" name="Inhaltsplatzhalter 6" descr="0_image14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941"/>
          <a:stretch>
            <a:fillRect/>
          </a:stretch>
        </p:blipFill>
        <p:spPr>
          <a:xfrm>
            <a:off x="6668221" y="3657600"/>
            <a:ext cx="2170979" cy="1149342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Bild 7" descr="0_image14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13638"/>
          <a:stretch/>
        </p:blipFill>
        <p:spPr>
          <a:xfrm>
            <a:off x="7315200" y="4876800"/>
            <a:ext cx="1524000" cy="1219201"/>
          </a:xfrm>
          <a:prstGeom prst="rect">
            <a:avLst/>
          </a:prstGeom>
        </p:spPr>
      </p:pic>
      <p:pic>
        <p:nvPicPr>
          <p:cNvPr id="10" name="Bild 9" descr="0_image14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5167"/>
          <a:stretch/>
        </p:blipFill>
        <p:spPr>
          <a:xfrm>
            <a:off x="5715000" y="4876800"/>
            <a:ext cx="1546086" cy="1219201"/>
          </a:xfrm>
          <a:prstGeom prst="rect">
            <a:avLst/>
          </a:prstGeom>
        </p:spPr>
      </p:pic>
      <p:pic>
        <p:nvPicPr>
          <p:cNvPr id="11" name="Bild 10" descr="_summary14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10720" r="17098" b="10253"/>
          <a:stretch/>
        </p:blipFill>
        <p:spPr>
          <a:xfrm>
            <a:off x="6685849" y="1600200"/>
            <a:ext cx="2153351" cy="2011349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 bwMode="auto">
          <a:xfrm flipV="1">
            <a:off x="7129151" y="4648200"/>
            <a:ext cx="1252849" cy="29711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feld 14"/>
          <p:cNvSpPr txBox="1"/>
          <p:nvPr/>
        </p:nvSpPr>
        <p:spPr>
          <a:xfrm>
            <a:off x="7010400" y="42672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FFFFFF"/>
                </a:solidFill>
              </a:rPr>
              <a:t>2.3 m</a:t>
            </a:r>
            <a:endParaRPr lang="de-DE" sz="2000" dirty="0">
              <a:solidFill>
                <a:srgbClr val="FFFFFF"/>
              </a:solidFill>
            </a:endParaRPr>
          </a:p>
        </p:txBody>
      </p:sp>
      <p:sp>
        <p:nvSpPr>
          <p:cNvPr id="16" name="Inhaltsplatzhalter 8"/>
          <p:cNvSpPr txBox="1">
            <a:spLocks/>
          </p:cNvSpPr>
          <p:nvPr/>
        </p:nvSpPr>
        <p:spPr bwMode="auto">
          <a:xfrm>
            <a:off x="533400" y="1541230"/>
            <a:ext cx="5943600" cy="20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Monotype Sorts" charset="0"/>
              <a:buChar char="u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2000" dirty="0" err="1" smtClean="0"/>
              <a:t>Good</a:t>
            </a:r>
            <a:r>
              <a:rPr lang="de-DE" sz="2000" dirty="0" smtClean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2D (&lt;3 cm)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height</a:t>
            </a:r>
            <a:r>
              <a:rPr lang="de-DE" sz="2000" dirty="0" smtClean="0"/>
              <a:t> (&lt;2 cm)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err="1" smtClean="0"/>
              <a:t>some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 smtClean="0"/>
          </a:p>
          <a:p>
            <a:r>
              <a:rPr lang="de-DE" sz="2000" dirty="0" err="1" smtClean="0"/>
              <a:t>Very</a:t>
            </a:r>
            <a:r>
              <a:rPr lang="de-DE" sz="2000" dirty="0" smtClean="0"/>
              <a:t> </a:t>
            </a:r>
            <a:r>
              <a:rPr lang="de-DE" sz="2000" dirty="0" err="1" smtClean="0"/>
              <a:t>big</a:t>
            </a:r>
            <a:r>
              <a:rPr lang="de-DE" sz="2000" dirty="0" smtClean="0"/>
              <a:t> </a:t>
            </a:r>
            <a:r>
              <a:rPr lang="de-DE" sz="2000" dirty="0" err="1" smtClean="0"/>
              <a:t>variance</a:t>
            </a:r>
            <a:r>
              <a:rPr lang="de-DE" sz="2000" dirty="0" smtClean="0"/>
              <a:t> </a:t>
            </a:r>
            <a:r>
              <a:rPr lang="de-DE" sz="2000" dirty="0" err="1" smtClean="0"/>
              <a:t>between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within</a:t>
            </a:r>
            <a:r>
              <a:rPr lang="de-DE" sz="2000" dirty="0" smtClean="0"/>
              <a:t> 4 </a:t>
            </a:r>
            <a:r>
              <a:rPr lang="de-DE" sz="2000" dirty="0" err="1" smtClean="0"/>
              <a:t>cameras</a:t>
            </a:r>
            <a:r>
              <a:rPr lang="de-DE" sz="2000" dirty="0" smtClean="0"/>
              <a:t> </a:t>
            </a:r>
            <a:r>
              <a:rPr lang="de-DE" sz="2000" b="1" dirty="0" err="1" smtClean="0"/>
              <a:t>needs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more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investigation</a:t>
            </a:r>
            <a:endParaRPr lang="de-DE" sz="2000" b="1" dirty="0" smtClean="0"/>
          </a:p>
          <a:p>
            <a:endParaRPr lang="de-DE" dirty="0"/>
          </a:p>
        </p:txBody>
      </p:sp>
      <p:pic>
        <p:nvPicPr>
          <p:cNvPr id="3" name="Bild 2" descr="combi_all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b="12032"/>
          <a:stretch/>
        </p:blipFill>
        <p:spPr>
          <a:xfrm>
            <a:off x="762000" y="3048000"/>
            <a:ext cx="4468254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 34" descr="combi_all0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530" r="1852" b="11529"/>
          <a:stretch/>
        </p:blipFill>
        <p:spPr>
          <a:xfrm>
            <a:off x="762000" y="2829548"/>
            <a:ext cx="4800600" cy="3266451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LOCALIZATION</a:t>
            </a:r>
            <a:br>
              <a:rPr lang="de-DE" dirty="0"/>
            </a:br>
            <a:r>
              <a:rPr lang="de-DE" dirty="0" smtClean="0">
                <a:solidFill>
                  <a:schemeClr val="bg2"/>
                </a:solidFill>
              </a:rPr>
              <a:t>COMPARISON ATRIUM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533400" y="1541230"/>
            <a:ext cx="5486400" cy="4114800"/>
          </a:xfrm>
        </p:spPr>
        <p:txBody>
          <a:bodyPr/>
          <a:lstStyle/>
          <a:p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 smtClean="0"/>
              <a:t>accuracy</a:t>
            </a:r>
            <a:r>
              <a:rPr lang="de-DE" sz="2000" dirty="0" smtClean="0"/>
              <a:t> in </a:t>
            </a:r>
            <a:r>
              <a:rPr lang="de-DE" sz="2000" dirty="0"/>
              <a:t>2D (&lt;</a:t>
            </a:r>
            <a:r>
              <a:rPr lang="de-DE" sz="2000" dirty="0" smtClean="0"/>
              <a:t>1 cm</a:t>
            </a:r>
            <a:r>
              <a:rPr lang="de-DE" sz="2000" dirty="0"/>
              <a:t>)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height</a:t>
            </a:r>
            <a:r>
              <a:rPr lang="de-DE" sz="2000" dirty="0"/>
              <a:t> (</a:t>
            </a:r>
            <a:r>
              <a:rPr lang="de-DE" sz="2000" dirty="0" smtClean="0"/>
              <a:t>&lt;5mm)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b="1" dirty="0" smtClean="0"/>
              <a:t>all</a:t>
            </a:r>
            <a:r>
              <a:rPr lang="de-DE" sz="2000" dirty="0" smtClean="0"/>
              <a:t> </a:t>
            </a:r>
            <a:r>
              <a:rPr lang="de-DE" sz="2000" dirty="0" err="1" smtClean="0"/>
              <a:t>camera</a:t>
            </a:r>
            <a:r>
              <a:rPr lang="de-DE" sz="2000" dirty="0" smtClean="0"/>
              <a:t> </a:t>
            </a:r>
            <a:r>
              <a:rPr lang="de-DE" sz="2000" dirty="0" err="1" smtClean="0"/>
              <a:t>combinations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4" name="Gruppierung 33"/>
          <p:cNvGrpSpPr/>
          <p:nvPr/>
        </p:nvGrpSpPr>
        <p:grpSpPr>
          <a:xfrm>
            <a:off x="6172200" y="1541230"/>
            <a:ext cx="2452142" cy="4554770"/>
            <a:chOff x="940706" y="1397643"/>
            <a:chExt cx="2743200" cy="5302669"/>
          </a:xfrm>
        </p:grpSpPr>
        <p:pic>
          <p:nvPicPr>
            <p:cNvPr id="23" name="Bild 22" descr="Screen Shot 2015-10-27 at 00.29.19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9" b="100000" l="9890" r="97527">
                          <a14:foregroundMark x1="82418" y1="74740" x2="82418" y2="747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90" t="17413" r="7575" b="4797"/>
            <a:stretch/>
          </p:blipFill>
          <p:spPr>
            <a:xfrm>
              <a:off x="1019798" y="4112291"/>
              <a:ext cx="1258513" cy="1231161"/>
            </a:xfrm>
            <a:prstGeom prst="rect">
              <a:avLst/>
            </a:prstGeom>
          </p:spPr>
        </p:pic>
        <p:pic>
          <p:nvPicPr>
            <p:cNvPr id="24" name="Bild 23" descr="Screen Shot 2015-10-27 at 00.29.28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6207" l="9863" r="953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17" t="18562" r="28382" b="4389"/>
            <a:stretch/>
          </p:blipFill>
          <p:spPr>
            <a:xfrm>
              <a:off x="2363556" y="5442974"/>
              <a:ext cx="1240567" cy="1257338"/>
            </a:xfrm>
            <a:prstGeom prst="rect">
              <a:avLst/>
            </a:prstGeom>
          </p:spPr>
        </p:pic>
        <p:grpSp>
          <p:nvGrpSpPr>
            <p:cNvPr id="33" name="Gruppierung 32"/>
            <p:cNvGrpSpPr/>
            <p:nvPr/>
          </p:nvGrpSpPr>
          <p:grpSpPr>
            <a:xfrm>
              <a:off x="940706" y="1397643"/>
              <a:ext cx="2743200" cy="2667000"/>
              <a:chOff x="477211" y="1771105"/>
              <a:chExt cx="2086628" cy="1894997"/>
            </a:xfrm>
          </p:grpSpPr>
          <p:pic>
            <p:nvPicPr>
              <p:cNvPr id="22" name="Bild 21" descr="summary139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31" t="9537" r="15550" b="10400"/>
              <a:stretch/>
            </p:blipFill>
            <p:spPr>
              <a:xfrm>
                <a:off x="477211" y="1771105"/>
                <a:ext cx="2086628" cy="1894997"/>
              </a:xfrm>
              <a:prstGeom prst="rect">
                <a:avLst/>
              </a:prstGeom>
            </p:spPr>
          </p:pic>
          <p:cxnSp>
            <p:nvCxnSpPr>
              <p:cNvPr id="26" name="Gerade Verbindung mit Pfeil 25"/>
              <p:cNvCxnSpPr/>
              <p:nvPr/>
            </p:nvCxnSpPr>
            <p:spPr bwMode="auto">
              <a:xfrm>
                <a:off x="801419" y="3395387"/>
                <a:ext cx="831273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sq" cmpd="sng" algn="ctr">
                <a:solidFill>
                  <a:srgbClr val="FFFFFF"/>
                </a:solidFill>
                <a:prstDash val="solid"/>
                <a:round/>
                <a:headEnd type="arrow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Textfeld 27"/>
              <p:cNvSpPr txBox="1"/>
              <p:nvPr/>
            </p:nvSpPr>
            <p:spPr>
              <a:xfrm>
                <a:off x="884978" y="3049421"/>
                <a:ext cx="1219199" cy="28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smtClean="0">
                    <a:solidFill>
                      <a:srgbClr val="FFFFFF"/>
                    </a:solidFill>
                  </a:rPr>
                  <a:t>1.5 m</a:t>
                </a:r>
                <a:endParaRPr lang="de-DE" sz="20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9" name="Bild 28" descr="Screen Shot 2015-10-27 at 00.29.40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32" b="96233" l="9917" r="9256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08" t="28260" r="29828" b="7629"/>
            <a:stretch/>
          </p:blipFill>
          <p:spPr>
            <a:xfrm>
              <a:off x="2363556" y="4147089"/>
              <a:ext cx="1245290" cy="1176972"/>
            </a:xfrm>
            <a:prstGeom prst="rect">
              <a:avLst/>
            </a:prstGeom>
          </p:spPr>
        </p:pic>
        <p:pic>
          <p:nvPicPr>
            <p:cNvPr id="30" name="Bild 29" descr="Screen Shot 2015-10-27 at 00.29.48.png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32" b="97603" l="9863" r="931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94" t="22844" r="11034" b="8121"/>
            <a:stretch/>
          </p:blipFill>
          <p:spPr>
            <a:xfrm>
              <a:off x="1026827" y="5442974"/>
              <a:ext cx="1251485" cy="1257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74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07425" cy="1600200"/>
          </a:xfrm>
        </p:spPr>
        <p:txBody>
          <a:bodyPr/>
          <a:lstStyle/>
          <a:p>
            <a:r>
              <a:rPr lang="de-DE" dirty="0" smtClean="0"/>
              <a:t>ODOMETRY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dirty="0" smtClean="0"/>
              <a:t>29.10.15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Bild 7" descr="odomet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524000"/>
            <a:ext cx="5410200" cy="4057650"/>
          </a:xfrm>
          <a:prstGeom prst="rect">
            <a:avLst/>
          </a:prstGeom>
        </p:spPr>
      </p:pic>
      <p:pic>
        <p:nvPicPr>
          <p:cNvPr id="9" name="Bild 8" descr="Screen Shot 2015-10-22 at 14.26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t="41430" r="39216" b="33090"/>
          <a:stretch/>
        </p:blipFill>
        <p:spPr>
          <a:xfrm>
            <a:off x="685799" y="1524000"/>
            <a:ext cx="2189793" cy="17526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3962400" y="3232428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810000" y="27432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3-4 cm </a:t>
            </a:r>
            <a:r>
              <a:rPr lang="de-DE" dirty="0" err="1" smtClean="0"/>
              <a:t>error</a:t>
            </a:r>
            <a:endParaRPr lang="de-DE" dirty="0"/>
          </a:p>
        </p:txBody>
      </p:sp>
      <p:sp>
        <p:nvSpPr>
          <p:cNvPr id="13" name="Oval 12"/>
          <p:cNvSpPr/>
          <p:nvPr/>
        </p:nvSpPr>
        <p:spPr bwMode="auto">
          <a:xfrm rot="16200000">
            <a:off x="7124700" y="3009901"/>
            <a:ext cx="304800" cy="8382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248400" y="3657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Initial </a:t>
            </a:r>
            <a:r>
              <a:rPr lang="de-DE" dirty="0" err="1" smtClean="0"/>
              <a:t>set</a:t>
            </a:r>
            <a:r>
              <a:rPr lang="de-DE" dirty="0" smtClean="0"/>
              <a:t> off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85800" y="3500497"/>
            <a:ext cx="220980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Parameters:</a:t>
            </a:r>
          </a:p>
          <a:p>
            <a:r>
              <a:rPr lang="de-DE" sz="1800" dirty="0" smtClean="0"/>
              <a:t>R=15cm</a:t>
            </a:r>
          </a:p>
          <a:p>
            <a:r>
              <a:rPr lang="de-DE" sz="1800" dirty="0" smtClean="0"/>
              <a:t>D=71cm</a:t>
            </a:r>
          </a:p>
          <a:p>
            <a:r>
              <a:rPr lang="de-DE" sz="1800" dirty="0" smtClean="0"/>
              <a:t>N=512x47 </a:t>
            </a:r>
            <a:r>
              <a:rPr lang="de-DE" sz="1800" dirty="0" err="1" smtClean="0"/>
              <a:t>counts</a:t>
            </a:r>
            <a:r>
              <a:rPr lang="de-DE" sz="1800" dirty="0" smtClean="0"/>
              <a:t>/</a:t>
            </a:r>
            <a:r>
              <a:rPr lang="de-DE" sz="1800" dirty="0" err="1" smtClean="0"/>
              <a:t>rev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(x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y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, θ</a:t>
            </a:r>
            <a:r>
              <a:rPr lang="de-DE" sz="1800" baseline="-25000" dirty="0" smtClean="0"/>
              <a:t>0</a:t>
            </a:r>
            <a:r>
              <a:rPr lang="de-DE" sz="1800" dirty="0" smtClean="0"/>
              <a:t>)</a:t>
            </a:r>
          </a:p>
          <a:p>
            <a:r>
              <a:rPr lang="de-DE" sz="1800" dirty="0" err="1" smtClean="0"/>
              <a:t>Δ</a:t>
            </a:r>
            <a:r>
              <a:rPr lang="de-DE" sz="1800" baseline="-25000" dirty="0" err="1" smtClean="0"/>
              <a:t>left,k</a:t>
            </a:r>
            <a:r>
              <a:rPr lang="de-DE" sz="1800" dirty="0" smtClean="0"/>
              <a:t>, </a:t>
            </a:r>
            <a:r>
              <a:rPr lang="de-DE" sz="1800" dirty="0" err="1" smtClean="0"/>
              <a:t>Δ</a:t>
            </a:r>
            <a:r>
              <a:rPr lang="de-DE" sz="1800" baseline="-25000" dirty="0" err="1" smtClean="0"/>
              <a:t>right,k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k</a:t>
            </a:r>
            <a:r>
              <a:rPr lang="de-DE" sz="1800" dirty="0" smtClean="0"/>
              <a:t>=0,..)</a:t>
            </a:r>
            <a:endParaRPr lang="de-DE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72682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ACOUSTICS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EXPERIMENTAL RESULTS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Bild 8" descr="RIR_1_zoom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9" y="1828800"/>
            <a:ext cx="2300875" cy="1725656"/>
          </a:xfrm>
          <a:prstGeom prst="rect">
            <a:avLst/>
          </a:prstGeom>
        </p:spPr>
      </p:pic>
      <p:pic>
        <p:nvPicPr>
          <p:cNvPr id="11" name="Bild 10" descr="RIR_0_zoo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2300875" cy="1725656"/>
          </a:xfrm>
          <a:prstGeom prst="rect">
            <a:avLst/>
          </a:prstGeom>
        </p:spPr>
      </p:pic>
      <p:pic>
        <p:nvPicPr>
          <p:cNvPr id="12" name="Bild 11" descr="RIR_2_zoom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75" y="1828800"/>
            <a:ext cx="2300875" cy="1725656"/>
          </a:xfrm>
          <a:prstGeom prst="rect">
            <a:avLst/>
          </a:prstGeom>
        </p:spPr>
      </p:pic>
      <p:pic>
        <p:nvPicPr>
          <p:cNvPr id="13" name="Bild 12" descr="RIR_2_zoom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r="89"/>
          <a:stretch/>
        </p:blipFill>
        <p:spPr>
          <a:xfrm>
            <a:off x="5969364" y="3716148"/>
            <a:ext cx="2298078" cy="1743307"/>
          </a:xfrm>
          <a:prstGeom prst="rect">
            <a:avLst/>
          </a:prstGeom>
        </p:spPr>
      </p:pic>
      <p:pic>
        <p:nvPicPr>
          <p:cNvPr id="14" name="Bild 13" descr="RIR_1_zoom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r="965"/>
          <a:stretch/>
        </p:blipFill>
        <p:spPr>
          <a:xfrm>
            <a:off x="3440230" y="3710316"/>
            <a:ext cx="2302768" cy="1749139"/>
          </a:xfrm>
          <a:prstGeom prst="rect">
            <a:avLst/>
          </a:prstGeom>
        </p:spPr>
      </p:pic>
      <p:pic>
        <p:nvPicPr>
          <p:cNvPr id="15" name="Bild 14" descr="RIR_0_zoom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95"/>
          <a:stretch/>
        </p:blipFill>
        <p:spPr>
          <a:xfrm>
            <a:off x="915748" y="3702424"/>
            <a:ext cx="2310027" cy="17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7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381000" y="1295400"/>
            <a:ext cx="6019800" cy="4343400"/>
          </a:xfrm>
          <a:prstGeom prst="rect">
            <a:avLst/>
          </a:prstGeom>
          <a:solidFill>
            <a:schemeClr val="bg2">
              <a:alpha val="26000"/>
            </a:schemeClr>
          </a:solidFill>
          <a:ln w="381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Physical</a:t>
            </a:r>
            <a:r>
              <a:rPr lang="de-DE" b="1" dirty="0" smtClean="0"/>
              <a:t> </a:t>
            </a:r>
            <a:r>
              <a:rPr lang="de-DE" b="1" dirty="0" err="1" smtClean="0"/>
              <a:t>setup</a:t>
            </a:r>
            <a:endParaRPr lang="de-DE" b="1" dirty="0" smtClean="0"/>
          </a:p>
        </p:txBody>
      </p:sp>
      <p:sp>
        <p:nvSpPr>
          <p:cNvPr id="19" name="Rechteck 18"/>
          <p:cNvSpPr/>
          <p:nvPr/>
        </p:nvSpPr>
        <p:spPr bwMode="auto">
          <a:xfrm>
            <a:off x="6553200" y="1314510"/>
            <a:ext cx="2438400" cy="4343400"/>
          </a:xfrm>
          <a:prstGeom prst="rect">
            <a:avLst/>
          </a:prstGeom>
          <a:solidFill>
            <a:schemeClr val="accent3">
              <a:lumMod val="75000"/>
              <a:alpha val="26000"/>
            </a:schemeClr>
          </a:solidFill>
          <a:ln w="38100" cap="sq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b="1" dirty="0" err="1" smtClean="0"/>
              <a:t>Algorithms</a:t>
            </a:r>
            <a:endParaRPr kumimoji="0" lang="de-DE" sz="24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 AND OUTLOOK</a:t>
            </a:r>
            <a:endParaRPr lang="de-DE" dirty="0"/>
          </a:p>
        </p:txBody>
      </p:sp>
      <p:pic>
        <p:nvPicPr>
          <p:cNvPr id="9" name="Bild 8" descr="Setup - New Page.png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7135" r="7949" b="4629"/>
          <a:stretch/>
        </p:blipFill>
        <p:spPr>
          <a:xfrm>
            <a:off x="457200" y="2179320"/>
            <a:ext cx="5830584" cy="338328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639560" y="2209800"/>
            <a:ext cx="226568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Visual </a:t>
            </a:r>
            <a:r>
              <a:rPr lang="de-DE" sz="2000" b="1" dirty="0" err="1"/>
              <a:t>localization</a:t>
            </a:r>
            <a:endParaRPr lang="de-DE" sz="2000" b="1" dirty="0"/>
          </a:p>
          <a:p>
            <a:pPr algn="ctr"/>
            <a:r>
              <a:rPr lang="de-DE" sz="2000" dirty="0" err="1" smtClean="0"/>
              <a:t>ground</a:t>
            </a:r>
            <a:r>
              <a:rPr lang="de-DE" sz="2000" dirty="0" smtClean="0"/>
              <a:t> </a:t>
            </a:r>
            <a:r>
              <a:rPr lang="de-DE" sz="2000" dirty="0" err="1" smtClean="0"/>
              <a:t>truth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6629400" y="3547497"/>
            <a:ext cx="228600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>
                <a:solidFill>
                  <a:schemeClr val="bg2"/>
                </a:solidFill>
              </a:rPr>
              <a:t>Odometry</a:t>
            </a:r>
            <a:endParaRPr lang="de-DE" sz="2000" b="1" dirty="0" smtClean="0">
              <a:solidFill>
                <a:schemeClr val="bg2"/>
              </a:solidFill>
            </a:endParaRPr>
          </a:p>
          <a:p>
            <a:pPr algn="ctr"/>
            <a:r>
              <a:rPr lang="de-DE" sz="2000" dirty="0" err="1">
                <a:solidFill>
                  <a:schemeClr val="bg2"/>
                </a:solidFill>
              </a:rPr>
              <a:t>p</a:t>
            </a:r>
            <a:r>
              <a:rPr lang="de-DE" sz="2000" dirty="0" err="1" smtClean="0">
                <a:solidFill>
                  <a:schemeClr val="bg2"/>
                </a:solidFill>
              </a:rPr>
              <a:t>osition</a:t>
            </a:r>
            <a:r>
              <a:rPr lang="de-DE" sz="2000" dirty="0" smtClean="0">
                <a:solidFill>
                  <a:schemeClr val="bg2"/>
                </a:solidFill>
              </a:rPr>
              <a:t> </a:t>
            </a:r>
            <a:r>
              <a:rPr lang="de-DE" sz="2000" dirty="0" err="1" smtClean="0">
                <a:solidFill>
                  <a:schemeClr val="bg2"/>
                </a:solidFill>
              </a:rPr>
              <a:t>guess</a:t>
            </a:r>
            <a:endParaRPr lang="de-DE" sz="2000" dirty="0">
              <a:solidFill>
                <a:schemeClr val="bg2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29400" y="4885194"/>
            <a:ext cx="2286000" cy="707886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Sound </a:t>
            </a:r>
            <a:r>
              <a:rPr lang="de-DE" sz="2000" b="1" dirty="0" err="1" smtClean="0"/>
              <a:t>processing</a:t>
            </a:r>
            <a:endParaRPr lang="de-DE" sz="2000" b="1" dirty="0" smtClean="0"/>
          </a:p>
          <a:p>
            <a:pPr algn="ctr"/>
            <a:r>
              <a:rPr lang="de-DE" sz="2000" dirty="0" err="1"/>
              <a:t>n</a:t>
            </a:r>
            <a:r>
              <a:rPr lang="de-DE" sz="2000" dirty="0" err="1" smtClean="0"/>
              <a:t>ew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 </a:t>
            </a:r>
          </a:p>
        </p:txBody>
      </p:sp>
      <p:sp>
        <p:nvSpPr>
          <p:cNvPr id="15" name="Pfeil nach unten 14"/>
          <p:cNvSpPr/>
          <p:nvPr/>
        </p:nvSpPr>
        <p:spPr bwMode="auto">
          <a:xfrm>
            <a:off x="7639050" y="4319766"/>
            <a:ext cx="266700" cy="533400"/>
          </a:xfrm>
          <a:prstGeom prst="downArrow">
            <a:avLst>
              <a:gd name="adj1" fmla="val 26580"/>
              <a:gd name="adj2" fmla="val 50000"/>
            </a:avLst>
          </a:prstGeom>
          <a:solidFill>
            <a:schemeClr val="bg2"/>
          </a:solidFill>
          <a:ln w="12700" cap="sq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4" name="Bild 23" descr="Screen Shot 2015-10-28 at 23.00.1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FF001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737" l="0" r="94792"/>
                    </a14:imgEffect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114800"/>
            <a:ext cx="489718" cy="452438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2590800" y="5791200"/>
            <a:ext cx="4495800" cy="400110"/>
          </a:xfrm>
          <a:prstGeom prst="rect">
            <a:avLst/>
          </a:prstGeom>
          <a:solidFill>
            <a:srgbClr val="FF0000">
              <a:alpha val="72000"/>
            </a:srgbClr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+ </a:t>
            </a:r>
            <a:r>
              <a:rPr lang="de-DE" sz="2000" b="1" dirty="0" err="1" smtClean="0"/>
              <a:t>Finalization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Instructions</a:t>
            </a:r>
            <a:r>
              <a:rPr lang="de-DE" sz="2000" b="1" dirty="0" smtClean="0"/>
              <a:t> online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395719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381000" y="4419600"/>
            <a:ext cx="8534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200" dirty="0"/>
              <a:t> </a:t>
            </a:r>
            <a:r>
              <a:rPr lang="de-DE" sz="2200" dirty="0" smtClean="0"/>
              <a:t>„The </a:t>
            </a:r>
            <a:r>
              <a:rPr lang="de-DE" sz="2200" dirty="0"/>
              <a:t>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imagery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very</a:t>
            </a:r>
            <a:r>
              <a:rPr lang="de-DE" sz="2200" dirty="0"/>
              <a:t> </a:t>
            </a:r>
            <a:r>
              <a:rPr lang="de-DE" sz="2200" dirty="0" err="1"/>
              <a:t>rich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an </a:t>
            </a:r>
            <a:r>
              <a:rPr lang="de-DE" sz="2200" dirty="0" err="1"/>
              <a:t>experienced</a:t>
            </a:r>
            <a:r>
              <a:rPr lang="de-DE" sz="2200" dirty="0"/>
              <a:t> </a:t>
            </a:r>
            <a:r>
              <a:rPr lang="de-DE" sz="2200" dirty="0" err="1"/>
              <a:t>user</a:t>
            </a:r>
            <a:r>
              <a:rPr lang="de-DE" sz="2200" dirty="0"/>
              <a:t>.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get</a:t>
            </a:r>
            <a:r>
              <a:rPr lang="de-DE" sz="2200" dirty="0"/>
              <a:t> a sense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beauty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starkness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 smtClean="0"/>
              <a:t>whatever</a:t>
            </a:r>
            <a:r>
              <a:rPr lang="de-DE" sz="2200" dirty="0" smtClean="0"/>
              <a:t>“ </a:t>
            </a:r>
            <a:r>
              <a:rPr lang="de-DE" sz="2200" baseline="30000" dirty="0" smtClean="0"/>
              <a:t>[</a:t>
            </a:r>
            <a:r>
              <a:rPr lang="de-DE" sz="2200" baseline="30000" dirty="0"/>
              <a:t>2</a:t>
            </a:r>
            <a:r>
              <a:rPr lang="de-DE" sz="2200" baseline="30000" dirty="0" smtClean="0"/>
              <a:t>]</a:t>
            </a:r>
          </a:p>
          <a:p>
            <a:pPr algn="ctr"/>
            <a:endParaRPr lang="de-DE" sz="2200" dirty="0" smtClean="0"/>
          </a:p>
          <a:p>
            <a:pPr algn="ctr"/>
            <a:r>
              <a:rPr lang="de-DE" sz="2200" b="1" dirty="0" smtClean="0"/>
              <a:t>Daniel </a:t>
            </a:r>
            <a:r>
              <a:rPr lang="de-DE" sz="2200" b="1" dirty="0" err="1" smtClean="0"/>
              <a:t>Kish</a:t>
            </a:r>
            <a:r>
              <a:rPr lang="de-DE" sz="2200" dirty="0" smtClean="0"/>
              <a:t>, </a:t>
            </a:r>
            <a:r>
              <a:rPr lang="de-DE" sz="2200" dirty="0" err="1" smtClean="0"/>
              <a:t>founder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</a:t>
            </a:r>
            <a:r>
              <a:rPr lang="de-DE" sz="2200" i="1" dirty="0" smtClean="0"/>
              <a:t>World Access </a:t>
            </a:r>
            <a:r>
              <a:rPr lang="de-DE" sz="2200" i="1" dirty="0" err="1" smtClean="0"/>
              <a:t>for</a:t>
            </a:r>
            <a:r>
              <a:rPr lang="de-DE" sz="2200" i="1" dirty="0" smtClean="0"/>
              <a:t> </a:t>
            </a:r>
            <a:r>
              <a:rPr lang="de-DE" sz="2200" i="1" dirty="0" err="1" smtClean="0"/>
              <a:t>the</a:t>
            </a:r>
            <a:r>
              <a:rPr lang="de-DE" sz="2200" i="1" dirty="0" smtClean="0"/>
              <a:t> blind</a:t>
            </a:r>
            <a:endParaRPr lang="de-DE" sz="2200" baseline="30000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676400"/>
            <a:ext cx="3746500" cy="2662897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6400800" y="4114800"/>
            <a:ext cx="423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aseline="30000" dirty="0" smtClean="0"/>
              <a:t>[1]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86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1] </a:t>
            </a:r>
            <a:r>
              <a:rPr lang="de-DE" sz="2000" dirty="0">
                <a:cs typeface="Arial"/>
                <a:hlinkClick r:id="rId2"/>
              </a:rPr>
              <a:t>http://www.trailblazercoaching.com/2156/blind-batman</a:t>
            </a:r>
            <a:r>
              <a:rPr lang="de-DE" sz="2000" dirty="0" smtClean="0">
                <a:cs typeface="Arial"/>
                <a:hlinkClick r:id="rId2"/>
              </a:rPr>
              <a:t>/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</a:t>
            </a:r>
            <a:r>
              <a:rPr lang="de-DE" sz="2000" dirty="0">
                <a:cs typeface="Arial"/>
              </a:rPr>
              <a:t>2</a:t>
            </a:r>
            <a:r>
              <a:rPr lang="de-DE" sz="2000" dirty="0" smtClean="0">
                <a:cs typeface="Arial"/>
              </a:rPr>
              <a:t>] William Kremer: </a:t>
            </a:r>
            <a:r>
              <a:rPr lang="de-DE" sz="2000" i="1" dirty="0"/>
              <a:t>Human </a:t>
            </a:r>
            <a:r>
              <a:rPr lang="de-DE" sz="2000" i="1" dirty="0" err="1"/>
              <a:t>echolocation</a:t>
            </a:r>
            <a:r>
              <a:rPr lang="de-DE" sz="2000" i="1" dirty="0"/>
              <a:t>: </a:t>
            </a:r>
            <a:r>
              <a:rPr lang="de-DE" sz="2000" i="1" dirty="0" err="1"/>
              <a:t>Using</a:t>
            </a:r>
            <a:r>
              <a:rPr lang="de-DE" sz="2000" i="1" dirty="0"/>
              <a:t> </a:t>
            </a:r>
            <a:r>
              <a:rPr lang="de-DE" sz="2000" i="1" dirty="0" err="1"/>
              <a:t>tongue-clicks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  <a:r>
              <a:rPr lang="de-DE" sz="2000" i="1" dirty="0" err="1"/>
              <a:t>navigate</a:t>
            </a:r>
            <a:r>
              <a:rPr lang="de-DE" sz="2000" i="1" dirty="0"/>
              <a:t> </a:t>
            </a: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 smtClean="0"/>
              <a:t>world</a:t>
            </a:r>
            <a:r>
              <a:rPr lang="de-DE" sz="2000" dirty="0"/>
              <a:t>.</a:t>
            </a:r>
            <a:r>
              <a:rPr lang="de-DE" sz="2000" dirty="0" smtClean="0"/>
              <a:t> 12.09.2012. </a:t>
            </a:r>
            <a:r>
              <a:rPr lang="de-DE" sz="2000" dirty="0" smtClean="0">
                <a:cs typeface="Arial"/>
                <a:hlinkClick r:id="rId3"/>
              </a:rPr>
              <a:t>www.bbc.com/news/magazine-19524962</a:t>
            </a:r>
            <a:endParaRPr lang="de-DE" sz="2000" dirty="0" smtClean="0">
              <a:cs typeface="Arial"/>
            </a:endParaRPr>
          </a:p>
          <a:p>
            <a:pPr marL="0" indent="0">
              <a:buNone/>
            </a:pPr>
            <a:r>
              <a:rPr lang="de-DE" sz="2000" dirty="0" smtClean="0">
                <a:cs typeface="Arial"/>
              </a:rPr>
              <a:t>[3] </a:t>
            </a:r>
            <a:r>
              <a:rPr lang="de-DE" sz="2000" i="1" dirty="0" smtClean="0"/>
              <a:t>The </a:t>
            </a:r>
            <a:r>
              <a:rPr lang="de-DE" sz="2000" i="1" dirty="0" err="1"/>
              <a:t>boy</a:t>
            </a:r>
            <a:r>
              <a:rPr lang="de-DE" sz="2000" i="1" dirty="0"/>
              <a:t> </a:t>
            </a:r>
            <a:r>
              <a:rPr lang="de-DE" sz="2000" i="1" dirty="0" err="1"/>
              <a:t>who</a:t>
            </a:r>
            <a:r>
              <a:rPr lang="de-DE" sz="2000" i="1" dirty="0"/>
              <a:t> </a:t>
            </a:r>
            <a:r>
              <a:rPr lang="de-DE" sz="2000" i="1" dirty="0" err="1"/>
              <a:t>sees</a:t>
            </a:r>
            <a:r>
              <a:rPr lang="de-DE" sz="2000" i="1" dirty="0"/>
              <a:t> </a:t>
            </a:r>
            <a:r>
              <a:rPr lang="de-DE" sz="2000" i="1" dirty="0" err="1"/>
              <a:t>without</a:t>
            </a:r>
            <a:r>
              <a:rPr lang="de-DE" sz="2000" i="1" dirty="0"/>
              <a:t> </a:t>
            </a:r>
            <a:r>
              <a:rPr lang="de-DE" sz="2000" i="1" dirty="0" err="1" smtClean="0"/>
              <a:t>eyes</a:t>
            </a:r>
            <a:r>
              <a:rPr lang="de-DE" sz="2000" i="1" dirty="0" smtClean="0"/>
              <a:t>, </a:t>
            </a:r>
            <a:r>
              <a:rPr lang="de-DE" sz="2000" dirty="0" smtClean="0"/>
              <a:t>30.05.2012</a:t>
            </a:r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://www.youtube.com/watch?v=</a:t>
            </a:r>
            <a:r>
              <a:rPr lang="de-DE" sz="2000" dirty="0" smtClean="0">
                <a:hlinkClick r:id="rId4"/>
              </a:rPr>
              <a:t>TeFRkAYb1uk</a:t>
            </a: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16511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58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8825" cy="1600200"/>
          </a:xfrm>
        </p:spPr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USING ECHOES FOR LOCALIZATION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Frederike</a:t>
            </a:r>
            <a:r>
              <a:rPr lang="en-US" dirty="0" smtClean="0"/>
              <a:t> </a:t>
            </a:r>
            <a:r>
              <a:rPr lang="en-US" dirty="0" err="1" smtClean="0"/>
              <a:t>Dümbgen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Bild 10" descr="Screen Shot 2015-10-22 at 14.26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r="39216" b="33090"/>
          <a:stretch/>
        </p:blipFill>
        <p:spPr>
          <a:xfrm>
            <a:off x="3581400" y="1828800"/>
            <a:ext cx="1956010" cy="39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49" name="Gruppierung 48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50" name="Pfeil nach links und oben 49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  <p:cxnSp>
        <p:nvCxnSpPr>
          <p:cNvPr id="54" name="Gerade Verbindung mit Pfeil 53"/>
          <p:cNvCxnSpPr/>
          <p:nvPr/>
        </p:nvCxnSpPr>
        <p:spPr bwMode="auto">
          <a:xfrm>
            <a:off x="2667000" y="2514600"/>
            <a:ext cx="457200" cy="175260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ysDash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0921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3" name="Gruppierung 2"/>
          <p:cNvGrpSpPr/>
          <p:nvPr/>
        </p:nvGrpSpPr>
        <p:grpSpPr>
          <a:xfrm>
            <a:off x="1828800" y="2362200"/>
            <a:ext cx="5943600" cy="3124200"/>
            <a:chOff x="1828800" y="2362200"/>
            <a:chExt cx="5943600" cy="3124200"/>
          </a:xfrm>
        </p:grpSpPr>
        <p:sp>
          <p:nvSpPr>
            <p:cNvPr id="7" name="Trapez 6"/>
            <p:cNvSpPr/>
            <p:nvPr/>
          </p:nvSpPr>
          <p:spPr bwMode="auto">
            <a:xfrm>
              <a:off x="1828800" y="2362200"/>
              <a:ext cx="5943600" cy="3124200"/>
            </a:xfrm>
            <a:prstGeom prst="trapezoid">
              <a:avLst/>
            </a:prstGeom>
            <a:solidFill>
              <a:schemeClr val="bg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cxnSp>
          <p:nvCxnSpPr>
            <p:cNvPr id="16" name="Gerade Verbindung 15"/>
            <p:cNvCxnSpPr/>
            <p:nvPr/>
          </p:nvCxnSpPr>
          <p:spPr bwMode="auto">
            <a:xfrm flipV="1">
              <a:off x="3169560" y="2362200"/>
              <a:ext cx="0" cy="31242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/>
          </p:nvCxnSpPr>
          <p:spPr bwMode="auto">
            <a:xfrm flipH="1" flipV="1">
              <a:off x="2209800" y="4221846"/>
              <a:ext cx="762000" cy="1905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/>
          </p:nvCxnSpPr>
          <p:spPr bwMode="auto">
            <a:xfrm flipH="1">
              <a:off x="3276600" y="3703564"/>
              <a:ext cx="4029075" cy="719999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Oval 7"/>
            <p:cNvSpPr/>
            <p:nvPr/>
          </p:nvSpPr>
          <p:spPr bwMode="auto">
            <a:xfrm>
              <a:off x="2971800" y="42672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pic>
          <p:nvPicPr>
            <p:cNvPr id="22" name="Bild 21" descr="Screen Shot 2015-10-28 at 23.00.11.pn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737" l="0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5850" flipH="1">
              <a:off x="3276600" y="3886200"/>
              <a:ext cx="457200" cy="452438"/>
            </a:xfrm>
            <a:prstGeom prst="rect">
              <a:avLst/>
            </a:prstGeom>
          </p:spPr>
        </p:pic>
        <p:grpSp>
          <p:nvGrpSpPr>
            <p:cNvPr id="32" name="Gruppierung 31"/>
            <p:cNvGrpSpPr/>
            <p:nvPr/>
          </p:nvGrpSpPr>
          <p:grpSpPr>
            <a:xfrm>
              <a:off x="2315622" y="2362200"/>
              <a:ext cx="1375732" cy="1295400"/>
              <a:chOff x="2391822" y="2366665"/>
              <a:chExt cx="1375732" cy="1295400"/>
            </a:xfrm>
          </p:grpSpPr>
          <p:sp>
            <p:nvSpPr>
              <p:cNvPr id="33" name="Pfeil nach links und oben 32"/>
              <p:cNvSpPr/>
              <p:nvPr/>
            </p:nvSpPr>
            <p:spPr bwMode="auto">
              <a:xfrm rot="10800000">
                <a:off x="2667000" y="2438400"/>
                <a:ext cx="1066800" cy="1143000"/>
              </a:xfrm>
              <a:prstGeom prst="leftUpArrow">
                <a:avLst>
                  <a:gd name="adj1" fmla="val 1038"/>
                  <a:gd name="adj2" fmla="val 3759"/>
                  <a:gd name="adj3" fmla="val 3327"/>
                </a:avLst>
              </a:prstGeom>
              <a:solidFill>
                <a:schemeClr val="tx1"/>
              </a:solidFill>
              <a:ln w="1270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2391822" y="3200400"/>
                <a:ext cx="3513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3429000" y="236666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x</a:t>
                </a:r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3" name="Gruppierung 2"/>
          <p:cNvGrpSpPr/>
          <p:nvPr/>
        </p:nvGrpSpPr>
        <p:grpSpPr>
          <a:xfrm>
            <a:off x="1828800" y="2362200"/>
            <a:ext cx="5943600" cy="3124200"/>
            <a:chOff x="1828800" y="2362200"/>
            <a:chExt cx="5943600" cy="3124200"/>
          </a:xfrm>
        </p:grpSpPr>
        <p:sp>
          <p:nvSpPr>
            <p:cNvPr id="7" name="Trapez 6"/>
            <p:cNvSpPr/>
            <p:nvPr/>
          </p:nvSpPr>
          <p:spPr bwMode="auto">
            <a:xfrm>
              <a:off x="1828800" y="2362200"/>
              <a:ext cx="5943600" cy="3124200"/>
            </a:xfrm>
            <a:prstGeom prst="trapezoid">
              <a:avLst/>
            </a:prstGeom>
            <a:solidFill>
              <a:schemeClr val="bg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Pfeil nach rechts 11"/>
            <p:cNvSpPr/>
            <p:nvPr/>
          </p:nvSpPr>
          <p:spPr bwMode="auto">
            <a:xfrm rot="19192434">
              <a:off x="3442664" y="3960854"/>
              <a:ext cx="533400" cy="152400"/>
            </a:xfrm>
            <a:prstGeom prst="rightArrow">
              <a:avLst/>
            </a:prstGeom>
            <a:solidFill>
              <a:schemeClr val="accent2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cxnSp>
          <p:nvCxnSpPr>
            <p:cNvPr id="16" name="Gerade Verbindung 15"/>
            <p:cNvCxnSpPr/>
            <p:nvPr/>
          </p:nvCxnSpPr>
          <p:spPr bwMode="auto">
            <a:xfrm flipV="1">
              <a:off x="3169560" y="2362200"/>
              <a:ext cx="0" cy="31242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/>
          </p:nvCxnSpPr>
          <p:spPr bwMode="auto">
            <a:xfrm flipH="1" flipV="1">
              <a:off x="2209800" y="4221846"/>
              <a:ext cx="762000" cy="1905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/>
          </p:nvCxnSpPr>
          <p:spPr bwMode="auto">
            <a:xfrm flipH="1">
              <a:off x="3276600" y="3703564"/>
              <a:ext cx="4029075" cy="719999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Oval 7"/>
            <p:cNvSpPr/>
            <p:nvPr/>
          </p:nvSpPr>
          <p:spPr bwMode="auto">
            <a:xfrm>
              <a:off x="2971800" y="42672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038600" y="35052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31" name="Gruppierung 30"/>
            <p:cNvGrpSpPr/>
            <p:nvPr/>
          </p:nvGrpSpPr>
          <p:grpSpPr>
            <a:xfrm>
              <a:off x="2315622" y="2362200"/>
              <a:ext cx="1375732" cy="1295400"/>
              <a:chOff x="2391822" y="2366665"/>
              <a:chExt cx="1375732" cy="1295400"/>
            </a:xfrm>
          </p:grpSpPr>
          <p:sp>
            <p:nvSpPr>
              <p:cNvPr id="32" name="Pfeil nach links und oben 31"/>
              <p:cNvSpPr/>
              <p:nvPr/>
            </p:nvSpPr>
            <p:spPr bwMode="auto">
              <a:xfrm rot="10800000">
                <a:off x="2667000" y="2438400"/>
                <a:ext cx="1066800" cy="1143000"/>
              </a:xfrm>
              <a:prstGeom prst="leftUpArrow">
                <a:avLst>
                  <a:gd name="adj1" fmla="val 1038"/>
                  <a:gd name="adj2" fmla="val 3759"/>
                  <a:gd name="adj3" fmla="val 3327"/>
                </a:avLst>
              </a:prstGeom>
              <a:solidFill>
                <a:schemeClr val="tx1"/>
              </a:solidFill>
              <a:ln w="1270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2391822" y="3200400"/>
                <a:ext cx="3513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3429000" y="236666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x</a:t>
                </a:r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9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3" name="Gruppierung 2"/>
          <p:cNvGrpSpPr/>
          <p:nvPr/>
        </p:nvGrpSpPr>
        <p:grpSpPr>
          <a:xfrm>
            <a:off x="1828800" y="2362200"/>
            <a:ext cx="5943600" cy="3124200"/>
            <a:chOff x="1828800" y="2362200"/>
            <a:chExt cx="5943600" cy="3124200"/>
          </a:xfrm>
        </p:grpSpPr>
        <p:sp>
          <p:nvSpPr>
            <p:cNvPr id="7" name="Trapez 6"/>
            <p:cNvSpPr/>
            <p:nvPr/>
          </p:nvSpPr>
          <p:spPr bwMode="auto">
            <a:xfrm>
              <a:off x="1828800" y="2362200"/>
              <a:ext cx="5943600" cy="3124200"/>
            </a:xfrm>
            <a:prstGeom prst="trapezoid">
              <a:avLst/>
            </a:prstGeom>
            <a:solidFill>
              <a:schemeClr val="bg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cxnSp>
          <p:nvCxnSpPr>
            <p:cNvPr id="19" name="Gerade Verbindung 18"/>
            <p:cNvCxnSpPr/>
            <p:nvPr/>
          </p:nvCxnSpPr>
          <p:spPr bwMode="auto">
            <a:xfrm flipV="1">
              <a:off x="4221840" y="2362200"/>
              <a:ext cx="0" cy="31242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>
              <a:stCxn id="8" idx="0"/>
            </p:cNvCxnSpPr>
            <p:nvPr/>
          </p:nvCxnSpPr>
          <p:spPr bwMode="auto">
            <a:xfrm flipV="1">
              <a:off x="3162300" y="2362200"/>
              <a:ext cx="7260" cy="19050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bg2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/>
          </p:nvCxnSpPr>
          <p:spPr bwMode="auto">
            <a:xfrm flipH="1" flipV="1">
              <a:off x="2209800" y="4221846"/>
              <a:ext cx="762000" cy="1905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bg2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/>
          </p:nvCxnSpPr>
          <p:spPr bwMode="auto">
            <a:xfrm flipH="1">
              <a:off x="3276600" y="3703564"/>
              <a:ext cx="4029075" cy="719999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bg2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Oval 7"/>
            <p:cNvSpPr/>
            <p:nvPr/>
          </p:nvSpPr>
          <p:spPr bwMode="auto">
            <a:xfrm>
              <a:off x="2971800" y="4267200"/>
              <a:ext cx="381000" cy="381000"/>
            </a:xfrm>
            <a:prstGeom prst="ellipse">
              <a:avLst/>
            </a:prstGeom>
            <a:solidFill>
              <a:srgbClr val="FF0000">
                <a:alpha val="38000"/>
              </a:srgbClr>
            </a:solidFill>
            <a:ln w="12700" cap="sq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cxnSp>
          <p:nvCxnSpPr>
            <p:cNvPr id="26" name="Gerade Verbindung 25"/>
            <p:cNvCxnSpPr/>
            <p:nvPr/>
          </p:nvCxnSpPr>
          <p:spPr bwMode="auto">
            <a:xfrm flipH="1" flipV="1">
              <a:off x="2377320" y="3261482"/>
              <a:ext cx="1676400" cy="4191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/>
          </p:nvCxnSpPr>
          <p:spPr bwMode="auto">
            <a:xfrm flipH="1">
              <a:off x="4419601" y="3109082"/>
              <a:ext cx="2743199" cy="5715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Oval 8"/>
            <p:cNvSpPr/>
            <p:nvPr/>
          </p:nvSpPr>
          <p:spPr bwMode="auto">
            <a:xfrm>
              <a:off x="4038600" y="35052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cxnSp>
          <p:nvCxnSpPr>
            <p:cNvPr id="25" name="Gerade Verbindung 24"/>
            <p:cNvCxnSpPr/>
            <p:nvPr/>
          </p:nvCxnSpPr>
          <p:spPr bwMode="auto">
            <a:xfrm flipV="1">
              <a:off x="3162900" y="4648200"/>
              <a:ext cx="7260" cy="83820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chemeClr val="bg2"/>
              </a:solidFill>
              <a:prstDash val="sysDash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30" name="Bild 29" descr="Screen Shot 2015-10-28 at 23.00.11.pn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737" l="0" r="947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25850" flipH="1">
              <a:off x="4330092" y="3139374"/>
              <a:ext cx="457200" cy="452438"/>
            </a:xfrm>
            <a:prstGeom prst="rect">
              <a:avLst/>
            </a:prstGeom>
          </p:spPr>
        </p:pic>
        <p:grpSp>
          <p:nvGrpSpPr>
            <p:cNvPr id="39" name="Gruppierung 38"/>
            <p:cNvGrpSpPr/>
            <p:nvPr/>
          </p:nvGrpSpPr>
          <p:grpSpPr>
            <a:xfrm>
              <a:off x="2315622" y="2362200"/>
              <a:ext cx="1375732" cy="1295400"/>
              <a:chOff x="2391822" y="2366665"/>
              <a:chExt cx="1375732" cy="1295400"/>
            </a:xfrm>
          </p:grpSpPr>
          <p:sp>
            <p:nvSpPr>
              <p:cNvPr id="40" name="Pfeil nach links und oben 39"/>
              <p:cNvSpPr/>
              <p:nvPr/>
            </p:nvSpPr>
            <p:spPr bwMode="auto">
              <a:xfrm rot="10800000">
                <a:off x="2667000" y="2438400"/>
                <a:ext cx="1066800" cy="1143000"/>
              </a:xfrm>
              <a:prstGeom prst="leftUpArrow">
                <a:avLst>
                  <a:gd name="adj1" fmla="val 1038"/>
                  <a:gd name="adj2" fmla="val 3759"/>
                  <a:gd name="adj3" fmla="val 3327"/>
                </a:avLst>
              </a:prstGeom>
              <a:solidFill>
                <a:schemeClr val="tx1"/>
              </a:solidFill>
              <a:ln w="1270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41" name="Textfeld 40"/>
              <p:cNvSpPr txBox="1"/>
              <p:nvPr/>
            </p:nvSpPr>
            <p:spPr>
              <a:xfrm>
                <a:off x="2391822" y="3200400"/>
                <a:ext cx="3513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y</a:t>
                </a:r>
              </a:p>
            </p:txBody>
          </p:sp>
          <p:sp>
            <p:nvSpPr>
              <p:cNvPr id="42" name="Textfeld 41"/>
              <p:cNvSpPr txBox="1"/>
              <p:nvPr/>
            </p:nvSpPr>
            <p:spPr>
              <a:xfrm>
                <a:off x="3429000" y="2366665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x</a:t>
                </a:r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71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Pfeil nach rechts 16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uppierung 32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4" name="Pfeil nach links und oben 33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16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br>
              <a:rPr lang="de-DE" dirty="0" smtClean="0"/>
            </a:br>
            <a:r>
              <a:rPr lang="de-DE" dirty="0" smtClean="0">
                <a:solidFill>
                  <a:srgbClr val="868686"/>
                </a:solidFill>
              </a:rPr>
              <a:t>ACOUSTIC-BASED SLAM</a:t>
            </a:r>
            <a:endParaRPr lang="de-DE" dirty="0">
              <a:solidFill>
                <a:srgbClr val="868686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CH" smtClean="0"/>
              <a:t>29.10.15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Frederike Dümbgen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0B5BBF-7EA4-AE40-9211-F5CA64DA190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rapez 6"/>
          <p:cNvSpPr/>
          <p:nvPr/>
        </p:nvSpPr>
        <p:spPr bwMode="auto">
          <a:xfrm>
            <a:off x="1828800" y="2362200"/>
            <a:ext cx="5943600" cy="3124200"/>
          </a:xfrm>
          <a:prstGeom prst="trapezoid">
            <a:avLst/>
          </a:prstGeom>
          <a:solidFill>
            <a:schemeClr val="bg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19" name="Gerade Verbindung 18"/>
          <p:cNvCxnSpPr/>
          <p:nvPr/>
        </p:nvCxnSpPr>
        <p:spPr bwMode="auto">
          <a:xfrm flipV="1">
            <a:off x="4236360" y="2362200"/>
            <a:ext cx="0" cy="1143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Gerade Verbindung 15"/>
          <p:cNvCxnSpPr>
            <a:stCxn id="8" idx="0"/>
          </p:cNvCxnSpPr>
          <p:nvPr/>
        </p:nvCxnSpPr>
        <p:spPr bwMode="auto">
          <a:xfrm flipV="1">
            <a:off x="3162300" y="2362200"/>
            <a:ext cx="7260" cy="19050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Gerade Verbindung 20"/>
          <p:cNvCxnSpPr/>
          <p:nvPr/>
        </p:nvCxnSpPr>
        <p:spPr bwMode="auto">
          <a:xfrm flipH="1" flipV="1">
            <a:off x="2209800" y="4221846"/>
            <a:ext cx="762000" cy="190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Gerade Verbindung 23"/>
          <p:cNvCxnSpPr/>
          <p:nvPr/>
        </p:nvCxnSpPr>
        <p:spPr bwMode="auto">
          <a:xfrm flipH="1">
            <a:off x="3276600" y="3703564"/>
            <a:ext cx="4029075" cy="719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2971800" y="4267200"/>
            <a:ext cx="381000" cy="381000"/>
          </a:xfrm>
          <a:prstGeom prst="ellipse">
            <a:avLst/>
          </a:prstGeom>
          <a:solidFill>
            <a:srgbClr val="FF0000">
              <a:alpha val="38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6" name="Gerade Verbindung 25"/>
          <p:cNvCxnSpPr/>
          <p:nvPr/>
        </p:nvCxnSpPr>
        <p:spPr bwMode="auto">
          <a:xfrm flipH="1" flipV="1">
            <a:off x="2377320" y="3261482"/>
            <a:ext cx="1676400" cy="4191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Gerade Verbindung 26"/>
          <p:cNvCxnSpPr/>
          <p:nvPr/>
        </p:nvCxnSpPr>
        <p:spPr bwMode="auto">
          <a:xfrm flipH="1">
            <a:off x="4419601" y="3109082"/>
            <a:ext cx="2743199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4038600" y="3505200"/>
            <a:ext cx="381000" cy="381000"/>
          </a:xfrm>
          <a:prstGeom prst="ellipse">
            <a:avLst/>
          </a:prstGeom>
          <a:solidFill>
            <a:srgbClr val="FF0000">
              <a:alpha val="34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5" name="Gerade Verbindung 24"/>
          <p:cNvCxnSpPr/>
          <p:nvPr/>
        </p:nvCxnSpPr>
        <p:spPr bwMode="auto">
          <a:xfrm flipV="1">
            <a:off x="3162900" y="4648200"/>
            <a:ext cx="7260" cy="838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Gerade Verbindung 17"/>
          <p:cNvCxnSpPr/>
          <p:nvPr/>
        </p:nvCxnSpPr>
        <p:spPr bwMode="auto">
          <a:xfrm flipV="1">
            <a:off x="5455560" y="2362200"/>
            <a:ext cx="0" cy="31242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Gerade Verbindung 19"/>
          <p:cNvCxnSpPr/>
          <p:nvPr/>
        </p:nvCxnSpPr>
        <p:spPr bwMode="auto">
          <a:xfrm flipH="1" flipV="1">
            <a:off x="2544840" y="2515210"/>
            <a:ext cx="2667000" cy="57150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>
            <a:stCxn id="23" idx="6"/>
          </p:cNvCxnSpPr>
          <p:nvPr/>
        </p:nvCxnSpPr>
        <p:spPr bwMode="auto">
          <a:xfrm flipV="1">
            <a:off x="5638800" y="2819401"/>
            <a:ext cx="1447800" cy="28799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5257800" y="2971800"/>
            <a:ext cx="381000" cy="381000"/>
          </a:xfrm>
          <a:prstGeom prst="ellipse">
            <a:avLst/>
          </a:prstGeom>
          <a:solidFill>
            <a:srgbClr val="FF0000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28" name="Gerade Verbindung 27"/>
          <p:cNvCxnSpPr/>
          <p:nvPr/>
        </p:nvCxnSpPr>
        <p:spPr bwMode="auto">
          <a:xfrm flipH="1" flipV="1">
            <a:off x="4236960" y="3932164"/>
            <a:ext cx="0" cy="155423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bg2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9" name="Bild 28" descr="Screen Shot 2015-10-28 at 23.00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37" l="0" r="947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5850" flipH="1">
            <a:off x="5575908" y="2605976"/>
            <a:ext cx="457200" cy="452438"/>
          </a:xfrm>
          <a:prstGeom prst="rect">
            <a:avLst/>
          </a:prstGeom>
        </p:spPr>
      </p:pic>
      <p:sp>
        <p:nvSpPr>
          <p:cNvPr id="30" name="Pfeil nach rechts 29"/>
          <p:cNvSpPr/>
          <p:nvPr/>
        </p:nvSpPr>
        <p:spPr bwMode="auto">
          <a:xfrm rot="20439697">
            <a:off x="4563597" y="3329794"/>
            <a:ext cx="533400" cy="152400"/>
          </a:xfrm>
          <a:prstGeom prst="rightArrow">
            <a:avLst/>
          </a:prstGeom>
          <a:solidFill>
            <a:schemeClr val="accent2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6" name="Gruppierung 35"/>
          <p:cNvGrpSpPr/>
          <p:nvPr/>
        </p:nvGrpSpPr>
        <p:grpSpPr>
          <a:xfrm>
            <a:off x="2315622" y="2362200"/>
            <a:ext cx="1375732" cy="1295400"/>
            <a:chOff x="2391822" y="2366665"/>
            <a:chExt cx="1375732" cy="1295400"/>
          </a:xfrm>
        </p:grpSpPr>
        <p:sp>
          <p:nvSpPr>
            <p:cNvPr id="37" name="Pfeil nach links und oben 36"/>
            <p:cNvSpPr/>
            <p:nvPr/>
          </p:nvSpPr>
          <p:spPr bwMode="auto">
            <a:xfrm rot="10800000">
              <a:off x="2667000" y="2438400"/>
              <a:ext cx="1066800" cy="1143000"/>
            </a:xfrm>
            <a:prstGeom prst="leftUpArrow">
              <a:avLst>
                <a:gd name="adj1" fmla="val 1038"/>
                <a:gd name="adj2" fmla="val 3759"/>
                <a:gd name="adj3" fmla="val 3327"/>
              </a:avLst>
            </a:prstGeom>
            <a:solidFill>
              <a:schemeClr val="tx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2391822" y="320040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3429000" y="236666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73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M01069062">
  <a:themeElements>
    <a:clrScheme name="Office-Design 2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3366FF"/>
      </a:accent1>
      <a:accent2>
        <a:srgbClr val="009900"/>
      </a:accent2>
      <a:accent3>
        <a:srgbClr val="FFFFFF"/>
      </a:accent3>
      <a:accent4>
        <a:srgbClr val="000000"/>
      </a:accent4>
      <a:accent5>
        <a:srgbClr val="ADB8FF"/>
      </a:accent5>
      <a:accent6>
        <a:srgbClr val="008A00"/>
      </a:accent6>
      <a:hlink>
        <a:srgbClr val="FF0033"/>
      </a:hlink>
      <a:folHlink>
        <a:srgbClr val="CBCBCB"/>
      </a:folHlink>
    </a:clrScheme>
    <a:fontScheme name="Office-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Office-Design 1">
        <a:dk1>
          <a:srgbClr val="5F5F5F"/>
        </a:dk1>
        <a:lt1>
          <a:srgbClr val="DDDDDD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9900"/>
        </a:accent2>
        <a:accent3>
          <a:srgbClr val="AAAAAA"/>
        </a:accent3>
        <a:accent4>
          <a:srgbClr val="BDBDBD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TM01069062</Template>
  <TotalTime>0</TotalTime>
  <Words>524</Words>
  <Application>Microsoft Macintosh PowerPoint</Application>
  <PresentationFormat>Bildschirmpräsentation (4:3)</PresentationFormat>
  <Paragraphs>153</Paragraphs>
  <Slides>21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TM01069062</vt:lpstr>
      <vt:lpstr>EXPERIMENTAL SETUP OF SOUND EMITTING AND PROCESSING ROBOT FOR ACOUSTIC- BASED SLAM APPLICATIONS </vt:lpstr>
      <vt:lpstr>INTRODUCTION USING ECHOES FOR LOCALIZATION</vt:lpstr>
      <vt:lpstr>INTRODUCTION USING ECHOES FOR LOCALIZATION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INTRODUCTION ACOUSTIC-BASED SLAM</vt:lpstr>
      <vt:lpstr>PROJECT DESCRIPTION OVERVIEW</vt:lpstr>
      <vt:lpstr>PROJECT DESCRIPTION PHYSICAL SETUP</vt:lpstr>
      <vt:lpstr>PROJECT DESCRIPTION OVERVIEW</vt:lpstr>
      <vt:lpstr>VISUAL LOCALIZATION IMPLEMENTATION </vt:lpstr>
      <vt:lpstr>VISUAL LOCALIZATION EXPERIMENTAL RESULTS </vt:lpstr>
      <vt:lpstr>VISUAL LOCALIZATION COMPARISON ATRIUM</vt:lpstr>
      <vt:lpstr>ODOMETRY EXPERIMENTAL RESULTS</vt:lpstr>
      <vt:lpstr>ACOUSTICS EXPERIMENTAL RESULTS</vt:lpstr>
      <vt:lpstr>SUMMARY AND OUTLOOK</vt:lpstr>
      <vt:lpstr>REFERENCES</vt:lpstr>
      <vt:lpstr>Thank you</vt:lpstr>
    </vt:vector>
  </TitlesOfParts>
  <Manager/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cp:keywords/>
  <dc:description/>
  <cp:lastModifiedBy>Frederike Dümbgen</cp:lastModifiedBy>
  <cp:revision>288</cp:revision>
  <dcterms:created xsi:type="dcterms:W3CDTF">1996-09-27T18:53:35Z</dcterms:created>
  <dcterms:modified xsi:type="dcterms:W3CDTF">2016-01-09T17:00:36Z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TC010690621031</vt:lpwstr>
  </property>
</Properties>
</file>